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Open Sauce Light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B785C-2FE3-4ACD-A45E-30B90326208A}" type="datetimeFigureOut">
              <a:rPr lang="en-IL" smtClean="0"/>
              <a:t>25/05/2024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EB08B-1728-487C-A0B6-2431A1C0976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710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5EF5-955A-4744-9DDC-257A016FDE8C}" type="datetime1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B389-560E-49CD-A668-31C3C1C343FF}" type="datetime1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6F0AC-1516-4092-80D1-45821EE347EF}" type="datetime1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C1285-3FA9-4A9F-BE03-EC9E4D16F150}" type="datetime1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CBAA-18F7-4336-AE3B-1D0EB3F37334}" type="datetime1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A33C-CC1A-48E3-B512-9DAF95C978AF}" type="datetime1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1AC78-BE3E-4500-B045-68416E3E39D1}" type="datetime1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C47E-A5F0-4680-97A4-2E00F34FD17F}" type="datetime1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DCCE7-08B6-4137-85EB-74060C3846B8}" type="datetime1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C7515-AB9C-4FF7-B533-0EBB5CDE63BF}" type="datetime1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6FC1-827F-42D9-8A74-F26F3547DA39}" type="datetime1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01AB-AF3E-4AC3-9BE3-29C6BEDA75AE}" type="datetime1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Discrete_Fourier_transfor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932822" y="-2080813"/>
            <a:ext cx="14422357" cy="14448627"/>
          </a:xfrm>
          <a:custGeom>
            <a:avLst/>
            <a:gdLst/>
            <a:ahLst/>
            <a:cxnLst/>
            <a:rect l="l" t="t" r="r" b="b"/>
            <a:pathLst>
              <a:path w="14422357" h="14448627">
                <a:moveTo>
                  <a:pt x="0" y="0"/>
                </a:moveTo>
                <a:lnTo>
                  <a:pt x="14422356" y="0"/>
                </a:lnTo>
                <a:lnTo>
                  <a:pt x="14422356" y="14448626"/>
                </a:lnTo>
                <a:lnTo>
                  <a:pt x="0" y="14448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0" y="19284"/>
            <a:ext cx="4276177" cy="1009416"/>
          </a:xfrm>
          <a:custGeom>
            <a:avLst/>
            <a:gdLst/>
            <a:ahLst/>
            <a:cxnLst/>
            <a:rect l="l" t="t" r="r" b="b"/>
            <a:pathLst>
              <a:path w="4276177" h="1009416">
                <a:moveTo>
                  <a:pt x="0" y="0"/>
                </a:moveTo>
                <a:lnTo>
                  <a:pt x="4276177" y="0"/>
                </a:lnTo>
                <a:lnTo>
                  <a:pt x="4276177" y="1009416"/>
                </a:lnTo>
                <a:lnTo>
                  <a:pt x="0" y="1009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3718671" y="592455"/>
            <a:ext cx="10850658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spc="188">
                <a:solidFill>
                  <a:srgbClr val="FFFFFF"/>
                </a:solidFill>
                <a:latin typeface="Open Sauce"/>
              </a:rPr>
              <a:t>CAPSTONE PROJECT</a:t>
            </a:r>
          </a:p>
          <a:p>
            <a:pPr algn="ctr">
              <a:lnSpc>
                <a:spcPts val="3779"/>
              </a:lnSpc>
            </a:pPr>
            <a:r>
              <a:rPr lang="en-US" sz="2699" spc="188">
                <a:solidFill>
                  <a:srgbClr val="FFFFFF"/>
                </a:solidFill>
                <a:latin typeface="Open Sauce"/>
              </a:rPr>
              <a:t> PART 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18671" y="8688070"/>
            <a:ext cx="10850658" cy="102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31">
                <a:solidFill>
                  <a:srgbClr val="FFFFFF"/>
                </a:solidFill>
                <a:latin typeface="Open Sauce"/>
              </a:rPr>
              <a:t>Presented By</a:t>
            </a:r>
          </a:p>
          <a:p>
            <a:pPr algn="ctr">
              <a:lnSpc>
                <a:spcPts val="3779"/>
              </a:lnSpc>
            </a:pPr>
            <a:r>
              <a:rPr lang="en-US" sz="2700" spc="27">
                <a:solidFill>
                  <a:srgbClr val="FFFFFF"/>
                </a:solidFill>
                <a:latin typeface="Open Sauce"/>
              </a:rPr>
              <a:t> </a:t>
            </a:r>
            <a:r>
              <a:rPr lang="en-US" sz="2700" spc="27">
                <a:solidFill>
                  <a:srgbClr val="FF3131"/>
                </a:solidFill>
                <a:latin typeface="Open Sauce Bold"/>
              </a:rPr>
              <a:t>Maxim Lebedisnky</a:t>
            </a:r>
            <a:r>
              <a:rPr lang="en-US" sz="2700" spc="27">
                <a:solidFill>
                  <a:srgbClr val="FFFFFF"/>
                </a:solidFill>
                <a:latin typeface="Open Sauce"/>
              </a:rPr>
              <a:t> 318171485     </a:t>
            </a:r>
            <a:r>
              <a:rPr lang="en-US" sz="2700" spc="27">
                <a:solidFill>
                  <a:srgbClr val="FF3131"/>
                </a:solidFill>
                <a:latin typeface="Open Sauce Bold"/>
              </a:rPr>
              <a:t>Dmytri Kislitsyn</a:t>
            </a:r>
            <a:r>
              <a:rPr lang="en-US" sz="2700" spc="27">
                <a:solidFill>
                  <a:srgbClr val="FFFFFF"/>
                </a:solidFill>
                <a:latin typeface="Open Sauce"/>
              </a:rPr>
              <a:t> 323349738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87030" y="3629025"/>
            <a:ext cx="8713940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3131"/>
                </a:solidFill>
                <a:latin typeface="Open Sauce"/>
              </a:rPr>
              <a:t>Manipulated  </a:t>
            </a:r>
            <a:r>
              <a:rPr lang="en-US" sz="9999">
                <a:solidFill>
                  <a:srgbClr val="FFFFFF"/>
                </a:solidFill>
                <a:latin typeface="Open Sauce"/>
              </a:rPr>
              <a:t>Reality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E07C1-E393-C23C-2D68-86C7749E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40752" y="9921875"/>
            <a:ext cx="2133600" cy="365125"/>
          </a:xfrm>
        </p:spPr>
        <p:txBody>
          <a:bodyPr/>
          <a:lstStyle/>
          <a:p>
            <a:fld id="{AEDFD401-6C73-4E4E-B713-6EE10C532C44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14739">
            <a:off x="9945145" y="-1730531"/>
            <a:ext cx="12898520" cy="17314366"/>
          </a:xfrm>
          <a:custGeom>
            <a:avLst/>
            <a:gdLst/>
            <a:ahLst/>
            <a:cxnLst/>
            <a:rect l="l" t="t" r="r" b="b"/>
            <a:pathLst>
              <a:path w="12898520" h="17314366">
                <a:moveTo>
                  <a:pt x="0" y="0"/>
                </a:moveTo>
                <a:lnTo>
                  <a:pt x="12898520" y="0"/>
                </a:lnTo>
                <a:lnTo>
                  <a:pt x="12898520" y="17314366"/>
                </a:lnTo>
                <a:lnTo>
                  <a:pt x="0" y="17314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4088418" y="1906627"/>
            <a:ext cx="10111164" cy="8218082"/>
          </a:xfrm>
          <a:custGeom>
            <a:avLst/>
            <a:gdLst/>
            <a:ahLst/>
            <a:cxnLst/>
            <a:rect l="l" t="t" r="r" b="b"/>
            <a:pathLst>
              <a:path w="10111164" h="8218082">
                <a:moveTo>
                  <a:pt x="0" y="0"/>
                </a:moveTo>
                <a:lnTo>
                  <a:pt x="10111164" y="0"/>
                </a:lnTo>
                <a:lnTo>
                  <a:pt x="10111164" y="8218083"/>
                </a:lnTo>
                <a:lnTo>
                  <a:pt x="0" y="8218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781" t="-10516" r="-35259" b="-9240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200753" y="162291"/>
            <a:ext cx="178864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Model </a:t>
            </a:r>
            <a:r>
              <a:rPr lang="en-US" sz="8000">
                <a:solidFill>
                  <a:srgbClr val="FFFFFF"/>
                </a:solidFill>
                <a:latin typeface="Open Sauce Light"/>
              </a:rPr>
              <a:t>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67596" y="1229561"/>
            <a:ext cx="4152809" cy="64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63"/>
              </a:lnSpc>
              <a:spcBef>
                <a:spcPct val="0"/>
              </a:spcBef>
            </a:pPr>
            <a:r>
              <a:rPr lang="en-US" sz="4302">
                <a:solidFill>
                  <a:srgbClr val="FF3131"/>
                </a:solidFill>
                <a:latin typeface="Open Sauce Light"/>
              </a:rPr>
              <a:t>Training </a:t>
            </a:r>
            <a:r>
              <a:rPr lang="en-US" sz="4302">
                <a:solidFill>
                  <a:srgbClr val="FFFFFF"/>
                </a:solidFill>
                <a:latin typeface="Open Sauce Light"/>
              </a:rPr>
              <a:t>Phase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892F3-C5DA-97EB-758C-CB4F613B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40545" y="98837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14739">
            <a:off x="-4595134" y="-2324012"/>
            <a:ext cx="12898520" cy="17314366"/>
          </a:xfrm>
          <a:custGeom>
            <a:avLst/>
            <a:gdLst/>
            <a:ahLst/>
            <a:cxnLst/>
            <a:rect l="l" t="t" r="r" b="b"/>
            <a:pathLst>
              <a:path w="12898520" h="17314366">
                <a:moveTo>
                  <a:pt x="0" y="0"/>
                </a:moveTo>
                <a:lnTo>
                  <a:pt x="12898521" y="0"/>
                </a:lnTo>
                <a:lnTo>
                  <a:pt x="12898521" y="17314366"/>
                </a:lnTo>
                <a:lnTo>
                  <a:pt x="0" y="17314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1200795" y="1975506"/>
            <a:ext cx="15886409" cy="8047549"/>
          </a:xfrm>
          <a:custGeom>
            <a:avLst/>
            <a:gdLst/>
            <a:ahLst/>
            <a:cxnLst/>
            <a:rect l="l" t="t" r="r" b="b"/>
            <a:pathLst>
              <a:path w="15886409" h="8047549">
                <a:moveTo>
                  <a:pt x="0" y="0"/>
                </a:moveTo>
                <a:lnTo>
                  <a:pt x="15886410" y="0"/>
                </a:lnTo>
                <a:lnTo>
                  <a:pt x="15886410" y="8047549"/>
                </a:lnTo>
                <a:lnTo>
                  <a:pt x="0" y="8047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5000"/>
            </a:blip>
            <a:stretch>
              <a:fillRect l="-3687" t="-12097" r="-3819" b="-7279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200753" y="162291"/>
            <a:ext cx="178864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Model </a:t>
            </a:r>
            <a:r>
              <a:rPr lang="en-US" sz="8000">
                <a:solidFill>
                  <a:srgbClr val="FFFFFF"/>
                </a:solidFill>
                <a:latin typeface="Open Sauce Light"/>
              </a:rPr>
              <a:t>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67596" y="1329274"/>
            <a:ext cx="4152809" cy="64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63"/>
              </a:lnSpc>
              <a:spcBef>
                <a:spcPct val="0"/>
              </a:spcBef>
            </a:pPr>
            <a:r>
              <a:rPr lang="en-US" sz="4302">
                <a:solidFill>
                  <a:srgbClr val="FF3131"/>
                </a:solidFill>
                <a:latin typeface="Open Sauce Light"/>
              </a:rPr>
              <a:t>Usage </a:t>
            </a:r>
            <a:r>
              <a:rPr lang="en-US" sz="4302">
                <a:solidFill>
                  <a:srgbClr val="FFFFFF"/>
                </a:solidFill>
                <a:latin typeface="Open Sauce Light"/>
              </a:rPr>
              <a:t>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956BF-D968-3B9E-908C-E67FA833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40545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14739">
            <a:off x="-6630601" y="-1747017"/>
            <a:ext cx="12898520" cy="17314366"/>
          </a:xfrm>
          <a:custGeom>
            <a:avLst/>
            <a:gdLst/>
            <a:ahLst/>
            <a:cxnLst/>
            <a:rect l="l" t="t" r="r" b="b"/>
            <a:pathLst>
              <a:path w="12898520" h="17314366">
                <a:moveTo>
                  <a:pt x="0" y="0"/>
                </a:moveTo>
                <a:lnTo>
                  <a:pt x="12898520" y="0"/>
                </a:lnTo>
                <a:lnTo>
                  <a:pt x="12898520" y="17314367"/>
                </a:lnTo>
                <a:lnTo>
                  <a:pt x="0" y="17314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>
            <a:off x="4110516" y="1597461"/>
            <a:ext cx="10066969" cy="8357806"/>
          </a:xfrm>
          <a:custGeom>
            <a:avLst/>
            <a:gdLst/>
            <a:ahLst/>
            <a:cxnLst/>
            <a:rect l="l" t="t" r="r" b="b"/>
            <a:pathLst>
              <a:path w="10066969" h="8357806">
                <a:moveTo>
                  <a:pt x="0" y="0"/>
                </a:moveTo>
                <a:lnTo>
                  <a:pt x="10066968" y="0"/>
                </a:lnTo>
                <a:lnTo>
                  <a:pt x="10066968" y="8357806"/>
                </a:lnTo>
                <a:lnTo>
                  <a:pt x="0" y="8357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5000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200753" y="162291"/>
            <a:ext cx="178864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Use case </a:t>
            </a:r>
            <a:r>
              <a:rPr lang="en-US" sz="8000">
                <a:solidFill>
                  <a:srgbClr val="FFFFFF"/>
                </a:solidFill>
                <a:latin typeface="Open Sauce Light"/>
              </a:rPr>
              <a:t>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6E070-F4BA-7E77-8DC2-F8EE3E71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5526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48259">
            <a:off x="1153937" y="6406257"/>
            <a:ext cx="10406774" cy="13969564"/>
          </a:xfrm>
          <a:custGeom>
            <a:avLst/>
            <a:gdLst/>
            <a:ahLst/>
            <a:cxnLst/>
            <a:rect l="l" t="t" r="r" b="b"/>
            <a:pathLst>
              <a:path w="10406774" h="13969564">
                <a:moveTo>
                  <a:pt x="0" y="0"/>
                </a:moveTo>
                <a:lnTo>
                  <a:pt x="10406774" y="0"/>
                </a:lnTo>
                <a:lnTo>
                  <a:pt x="10406774" y="13969565"/>
                </a:lnTo>
                <a:lnTo>
                  <a:pt x="0" y="1396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Freeform 3"/>
          <p:cNvSpPr/>
          <p:nvPr/>
        </p:nvSpPr>
        <p:spPr>
          <a:xfrm rot="-3710079">
            <a:off x="9204281" y="-4130065"/>
            <a:ext cx="9895704" cy="13283528"/>
          </a:xfrm>
          <a:custGeom>
            <a:avLst/>
            <a:gdLst/>
            <a:ahLst/>
            <a:cxnLst/>
            <a:rect l="l" t="t" r="r" b="b"/>
            <a:pathLst>
              <a:path w="9895704" h="13283528">
                <a:moveTo>
                  <a:pt x="0" y="0"/>
                </a:moveTo>
                <a:lnTo>
                  <a:pt x="9895705" y="0"/>
                </a:lnTo>
                <a:lnTo>
                  <a:pt x="9895705" y="13283528"/>
                </a:lnTo>
                <a:lnTo>
                  <a:pt x="0" y="1328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95250" y="2511699"/>
            <a:ext cx="18097501" cy="6310526"/>
          </a:xfrm>
          <a:custGeom>
            <a:avLst/>
            <a:gdLst/>
            <a:ahLst/>
            <a:cxnLst/>
            <a:rect l="l" t="t" r="r" b="b"/>
            <a:pathLst>
              <a:path w="18097501" h="6310526">
                <a:moveTo>
                  <a:pt x="0" y="0"/>
                </a:moveTo>
                <a:lnTo>
                  <a:pt x="18097500" y="0"/>
                </a:lnTo>
                <a:lnTo>
                  <a:pt x="18097500" y="6310525"/>
                </a:lnTo>
                <a:lnTo>
                  <a:pt x="0" y="631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5000"/>
            </a:blip>
            <a:stretch>
              <a:fillRect l="-1606" t="-33776" r="-1498" b="-32547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200753" y="162291"/>
            <a:ext cx="178864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Activity </a:t>
            </a:r>
            <a:r>
              <a:rPr lang="en-US" sz="8000">
                <a:solidFill>
                  <a:srgbClr val="FFFFFF"/>
                </a:solidFill>
                <a:latin typeface="Open Sauce Light"/>
              </a:rPr>
              <a:t>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1F833-CCFD-7FD9-2260-09716A5E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50156" y="2168120"/>
            <a:ext cx="10387688" cy="7090180"/>
          </a:xfrm>
          <a:custGeom>
            <a:avLst/>
            <a:gdLst/>
            <a:ahLst/>
            <a:cxnLst/>
            <a:rect l="l" t="t" r="r" b="b"/>
            <a:pathLst>
              <a:path w="10387688" h="7090180">
                <a:moveTo>
                  <a:pt x="0" y="0"/>
                </a:moveTo>
                <a:lnTo>
                  <a:pt x="10387688" y="0"/>
                </a:lnTo>
                <a:lnTo>
                  <a:pt x="10387688" y="7090180"/>
                </a:lnTo>
                <a:lnTo>
                  <a:pt x="0" y="7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5000"/>
            </a:blip>
            <a:stretch>
              <a:fillRect b="-5014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200753" y="162291"/>
            <a:ext cx="178864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User </a:t>
            </a:r>
            <a:r>
              <a:rPr lang="en-US" sz="8000">
                <a:solidFill>
                  <a:srgbClr val="FFFFFF"/>
                </a:solidFill>
                <a:latin typeface="Open Sauce Light"/>
              </a:rPr>
              <a:t>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324341"/>
            <a:ext cx="18288000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uce Bold"/>
              </a:rPr>
              <a:t>Landing Page</a:t>
            </a:r>
            <a:r>
              <a:rPr lang="en-US" sz="3000">
                <a:solidFill>
                  <a:srgbClr val="FFFFFF"/>
                </a:solidFill>
                <a:latin typeface="Open Sauce"/>
              </a:rPr>
              <a:t>, initial page serves as the entry point for user interaction.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1F9A1-3BA8-6D07-5DFB-FC2099DB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114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46896" y="2155328"/>
            <a:ext cx="10394208" cy="7102972"/>
          </a:xfrm>
          <a:custGeom>
            <a:avLst/>
            <a:gdLst/>
            <a:ahLst/>
            <a:cxnLst/>
            <a:rect l="l" t="t" r="r" b="b"/>
            <a:pathLst>
              <a:path w="10394208" h="7102972">
                <a:moveTo>
                  <a:pt x="0" y="0"/>
                </a:moveTo>
                <a:lnTo>
                  <a:pt x="10394208" y="0"/>
                </a:lnTo>
                <a:lnTo>
                  <a:pt x="10394208" y="7102972"/>
                </a:lnTo>
                <a:lnTo>
                  <a:pt x="0" y="7102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5000"/>
            </a:blip>
            <a:stretch>
              <a:fillRect b="-464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200753" y="162291"/>
            <a:ext cx="178864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User </a:t>
            </a:r>
            <a:r>
              <a:rPr lang="en-US" sz="8000">
                <a:solidFill>
                  <a:srgbClr val="FFFFFF"/>
                </a:solidFill>
                <a:latin typeface="Open Sauce Light"/>
              </a:rPr>
              <a:t>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3739" y="1333866"/>
            <a:ext cx="1756052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Preprocessing Stage</a:t>
            </a:r>
            <a:r>
              <a:rPr lang="en-US" sz="3000">
                <a:solidFill>
                  <a:srgbClr val="FFFFFF"/>
                </a:solidFill>
                <a:latin typeface="Canva Sans"/>
              </a:rPr>
              <a:t>, Following video upload, an automated preprocessing step is initiated.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27D7A-9712-6275-3325-C9469D65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50476" y="2159759"/>
            <a:ext cx="10387048" cy="7098541"/>
          </a:xfrm>
          <a:custGeom>
            <a:avLst/>
            <a:gdLst/>
            <a:ahLst/>
            <a:cxnLst/>
            <a:rect l="l" t="t" r="r" b="b"/>
            <a:pathLst>
              <a:path w="10387048" h="7098541">
                <a:moveTo>
                  <a:pt x="0" y="0"/>
                </a:moveTo>
                <a:lnTo>
                  <a:pt x="10387048" y="0"/>
                </a:lnTo>
                <a:lnTo>
                  <a:pt x="10387048" y="7098541"/>
                </a:lnTo>
                <a:lnTo>
                  <a:pt x="0" y="7098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5000"/>
            </a:blip>
            <a:stretch>
              <a:fillRect b="-4635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200753" y="162291"/>
            <a:ext cx="178864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User </a:t>
            </a:r>
            <a:r>
              <a:rPr lang="en-US" sz="8000">
                <a:solidFill>
                  <a:srgbClr val="FFFFFF"/>
                </a:solidFill>
                <a:latin typeface="Open Sauce Light"/>
              </a:rPr>
              <a:t>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0444" y="1333866"/>
            <a:ext cx="1610931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Result Display</a:t>
            </a:r>
            <a:r>
              <a:rPr lang="en-US" sz="3000">
                <a:solidFill>
                  <a:srgbClr val="FFFFFF"/>
                </a:solidFill>
                <a:latin typeface="Canva Sans"/>
              </a:rPr>
              <a:t>, Upon completion of analysis, the UI presents the user with the outcome.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1470C-D17A-C6AF-91A0-BD9E06AC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23693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0753" y="162291"/>
            <a:ext cx="178864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Open Sauce"/>
              </a:rPr>
              <a:t>Testing</a:t>
            </a:r>
          </a:p>
        </p:txBody>
      </p:sp>
      <p:sp>
        <p:nvSpPr>
          <p:cNvPr id="3" name="Freeform 3"/>
          <p:cNvSpPr/>
          <p:nvPr/>
        </p:nvSpPr>
        <p:spPr>
          <a:xfrm rot="-4502876">
            <a:off x="11553476" y="-3532498"/>
            <a:ext cx="16238624" cy="21797965"/>
          </a:xfrm>
          <a:custGeom>
            <a:avLst/>
            <a:gdLst/>
            <a:ahLst/>
            <a:cxnLst/>
            <a:rect l="l" t="t" r="r" b="b"/>
            <a:pathLst>
              <a:path w="16238624" h="21797965">
                <a:moveTo>
                  <a:pt x="0" y="0"/>
                </a:moveTo>
                <a:lnTo>
                  <a:pt x="16238624" y="0"/>
                </a:lnTo>
                <a:lnTo>
                  <a:pt x="16238624" y="21797964"/>
                </a:lnTo>
                <a:lnTo>
                  <a:pt x="0" y="21797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2114521" y="2192655"/>
            <a:ext cx="14058958" cy="580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Test cases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Upload various file formats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Upload videos without faces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Upload audio without speech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Accurately determine a low quality deepfake as fake</a:t>
            </a:r>
          </a:p>
          <a:p>
            <a:pPr algn="l">
              <a:lnSpc>
                <a:spcPts val="4800"/>
              </a:lnSpc>
            </a:pPr>
            <a:endParaRPr lang="en-US" sz="3000" dirty="0">
              <a:solidFill>
                <a:srgbClr val="FFFFFF"/>
              </a:solidFill>
              <a:latin typeface="Open Sauce"/>
            </a:endParaRPr>
          </a:p>
          <a:p>
            <a:pPr algn="l">
              <a:lnSpc>
                <a:spcPts val="4800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Validation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Test UI on 5 fellow students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Test model performance on fake videos created by us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Test model performance on fake audio speech created by 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A22D2-3806-69D1-0776-716C9982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2610"/>
            <a:ext cx="18381529" cy="10339610"/>
          </a:xfrm>
          <a:custGeom>
            <a:avLst/>
            <a:gdLst/>
            <a:ahLst/>
            <a:cxnLst/>
            <a:rect l="l" t="t" r="r" b="b"/>
            <a:pathLst>
              <a:path w="18381529" h="10339610">
                <a:moveTo>
                  <a:pt x="0" y="0"/>
                </a:moveTo>
                <a:lnTo>
                  <a:pt x="18381529" y="0"/>
                </a:lnTo>
                <a:lnTo>
                  <a:pt x="18381529" y="10339610"/>
                </a:lnTo>
                <a:lnTo>
                  <a:pt x="0" y="1033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2631837" y="3805237"/>
            <a:ext cx="13024326" cy="268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296"/>
              </a:lnSpc>
              <a:spcBef>
                <a:spcPct val="0"/>
              </a:spcBef>
            </a:pPr>
            <a:r>
              <a:rPr lang="en-US" sz="17747">
                <a:solidFill>
                  <a:srgbClr val="FFFFFF"/>
                </a:solidFill>
                <a:latin typeface="Open Sauce"/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EFE14-B3B7-94D6-50D0-C0A0A2B10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76025" y="4370530"/>
            <a:ext cx="8335949" cy="1545940"/>
          </a:xfrm>
          <a:custGeom>
            <a:avLst/>
            <a:gdLst/>
            <a:ahLst/>
            <a:cxnLst/>
            <a:rect l="l" t="t" r="r" b="b"/>
            <a:pathLst>
              <a:path w="8335949" h="1545940">
                <a:moveTo>
                  <a:pt x="0" y="0"/>
                </a:moveTo>
                <a:lnTo>
                  <a:pt x="8335950" y="0"/>
                </a:lnTo>
                <a:lnTo>
                  <a:pt x="8335950" y="1545940"/>
                </a:lnTo>
                <a:lnTo>
                  <a:pt x="0" y="1545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C8B23-F8DD-0744-1827-A9851CA9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89628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324" y="163750"/>
            <a:ext cx="1743535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Table </a:t>
            </a:r>
            <a:r>
              <a:rPr lang="en-US" sz="8000">
                <a:solidFill>
                  <a:srgbClr val="FFFFFF"/>
                </a:solidFill>
                <a:latin typeface="Open Sauce Light"/>
              </a:rPr>
              <a:t>of</a:t>
            </a:r>
            <a:r>
              <a:rPr lang="en-US" sz="8000">
                <a:solidFill>
                  <a:srgbClr val="FF3131"/>
                </a:solidFill>
                <a:latin typeface="Open Sauce Light"/>
              </a:rPr>
              <a:t> </a:t>
            </a:r>
            <a:r>
              <a:rPr lang="en-US" sz="8000">
                <a:solidFill>
                  <a:srgbClr val="FFFFFF"/>
                </a:solidFill>
                <a:latin typeface="Open Sauce Light"/>
              </a:rPr>
              <a:t>Contents</a:t>
            </a:r>
          </a:p>
        </p:txBody>
      </p:sp>
      <p:sp>
        <p:nvSpPr>
          <p:cNvPr id="3" name="Freeform 3"/>
          <p:cNvSpPr/>
          <p:nvPr/>
        </p:nvSpPr>
        <p:spPr>
          <a:xfrm rot="-1936975">
            <a:off x="8692438" y="1021797"/>
            <a:ext cx="15562112" cy="13898328"/>
          </a:xfrm>
          <a:custGeom>
            <a:avLst/>
            <a:gdLst/>
            <a:ahLst/>
            <a:cxnLst/>
            <a:rect l="l" t="t" r="r" b="b"/>
            <a:pathLst>
              <a:path w="15562112" h="13898328">
                <a:moveTo>
                  <a:pt x="0" y="0"/>
                </a:moveTo>
                <a:lnTo>
                  <a:pt x="15562112" y="0"/>
                </a:lnTo>
                <a:lnTo>
                  <a:pt x="15562112" y="13898329"/>
                </a:lnTo>
                <a:lnTo>
                  <a:pt x="0" y="13898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5087724" y="1578982"/>
            <a:ext cx="8112552" cy="8112552"/>
          </a:xfrm>
          <a:custGeom>
            <a:avLst/>
            <a:gdLst/>
            <a:ahLst/>
            <a:cxnLst/>
            <a:rect l="l" t="t" r="r" b="b"/>
            <a:pathLst>
              <a:path w="8112552" h="8112552">
                <a:moveTo>
                  <a:pt x="0" y="0"/>
                </a:moveTo>
                <a:lnTo>
                  <a:pt x="8112552" y="0"/>
                </a:lnTo>
                <a:lnTo>
                  <a:pt x="8112552" y="8112552"/>
                </a:lnTo>
                <a:lnTo>
                  <a:pt x="0" y="8112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5227851" y="1623859"/>
            <a:ext cx="7889844" cy="789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Introduction To Deepfakes……3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Possible Threats…………………….4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Our Solution…………………………….5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Development Process…………..6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Used Tools……………………………..7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Constraints &amp; Challenges……..8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Result &amp; Expectation……………..9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Model Architecture……………….10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Use Case………………………………..12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Activity Diagram……………………13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User Interface………………………..14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Testing…………………………………..17</a:t>
            </a:r>
          </a:p>
          <a:p>
            <a:pPr marL="690882" lvl="1" indent="-345441" algn="l">
              <a:lnSpc>
                <a:spcPts val="4800"/>
              </a:lnSpc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 Q&amp;A……………………………………….18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67C4D-1A92-62B9-4FA7-A235C883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8837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324" y="235643"/>
            <a:ext cx="17435352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Deepfakes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uce Light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6324" y="2847921"/>
            <a:ext cx="17435352" cy="342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Two Categories of Deepfakes: video &amp; audio.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Face swap, most popular used video deepfake application.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Generating a sound a like voice of a person.</a:t>
            </a: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FFFFFF"/>
              </a:solidFill>
              <a:latin typeface="Open Sauce Light"/>
            </a:endParaRPr>
          </a:p>
          <a:p>
            <a:pPr algn="l">
              <a:lnSpc>
                <a:spcPts val="4500"/>
              </a:lnSpc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Powered by AI and machine learning techniques, like autoencoders and generative adversarial networks (GANs).</a:t>
            </a:r>
          </a:p>
        </p:txBody>
      </p:sp>
      <p:sp>
        <p:nvSpPr>
          <p:cNvPr id="4" name="Freeform 4"/>
          <p:cNvSpPr/>
          <p:nvPr/>
        </p:nvSpPr>
        <p:spPr>
          <a:xfrm rot="3033332">
            <a:off x="-4125337" y="5193268"/>
            <a:ext cx="9103323" cy="8130064"/>
          </a:xfrm>
          <a:custGeom>
            <a:avLst/>
            <a:gdLst/>
            <a:ahLst/>
            <a:cxnLst/>
            <a:rect l="l" t="t" r="r" b="b"/>
            <a:pathLst>
              <a:path w="9103323" h="8130064">
                <a:moveTo>
                  <a:pt x="0" y="0"/>
                </a:moveTo>
                <a:lnTo>
                  <a:pt x="9103322" y="0"/>
                </a:lnTo>
                <a:lnTo>
                  <a:pt x="9103322" y="8130064"/>
                </a:lnTo>
                <a:lnTo>
                  <a:pt x="0" y="8130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5180821" y="6272158"/>
            <a:ext cx="7926357" cy="3489716"/>
          </a:xfrm>
          <a:custGeom>
            <a:avLst/>
            <a:gdLst/>
            <a:ahLst/>
            <a:cxnLst/>
            <a:rect l="l" t="t" r="r" b="b"/>
            <a:pathLst>
              <a:path w="7926357" h="3489716">
                <a:moveTo>
                  <a:pt x="0" y="0"/>
                </a:moveTo>
                <a:lnTo>
                  <a:pt x="7926358" y="0"/>
                </a:lnTo>
                <a:lnTo>
                  <a:pt x="7926358" y="3489716"/>
                </a:lnTo>
                <a:lnTo>
                  <a:pt x="0" y="3489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699E-D742-D2C6-CAB7-AC1D355F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26691" y="98687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41578"/>
            <a:ext cx="16230600" cy="3713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97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Bold"/>
              </a:rPr>
              <a:t>Propaganda </a:t>
            </a:r>
            <a:r>
              <a:rPr lang="en-US" sz="3000">
                <a:solidFill>
                  <a:srgbClr val="FFFFFF"/>
                </a:solidFill>
                <a:latin typeface="Open Sauce"/>
              </a:rPr>
              <a:t>films</a:t>
            </a:r>
          </a:p>
          <a:p>
            <a:pPr marL="647700" lvl="1" indent="-323850" algn="l">
              <a:lnSpc>
                <a:spcPts val="597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Deepfakes are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3000">
                <a:solidFill>
                  <a:srgbClr val="FFFFFF"/>
                </a:solidFill>
                <a:latin typeface="Open Sauce Bold"/>
              </a:rPr>
              <a:t>hyper-realistic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 and easy to create</a:t>
            </a:r>
          </a:p>
          <a:p>
            <a:pPr marL="647700" lvl="1" indent="-323850" algn="l">
              <a:lnSpc>
                <a:spcPts val="597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O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verwhelm our ability to </a:t>
            </a:r>
            <a:r>
              <a:rPr lang="en-US" sz="3000">
                <a:solidFill>
                  <a:srgbClr val="FFFFFF"/>
                </a:solidFill>
                <a:latin typeface="Open Sauce Bold"/>
              </a:rPr>
              <a:t>determine real from fake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.</a:t>
            </a:r>
          </a:p>
          <a:p>
            <a:pPr marL="647700" lvl="1" indent="-323850" algn="l">
              <a:lnSpc>
                <a:spcPts val="597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Potential for </a:t>
            </a:r>
            <a:r>
              <a:rPr lang="en-US" sz="3000">
                <a:solidFill>
                  <a:srgbClr val="FFFFFF"/>
                </a:solidFill>
                <a:latin typeface="Open Sauce Bold"/>
              </a:rPr>
              <a:t>manipulated 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elections, social unrest, and economic harm.</a:t>
            </a:r>
          </a:p>
          <a:p>
            <a:pPr marL="647700" lvl="1" indent="-323850" algn="l">
              <a:lnSpc>
                <a:spcPts val="597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Bold"/>
              </a:rPr>
              <a:t>Easy accesses</a:t>
            </a:r>
            <a:r>
              <a:rPr lang="en-US" sz="3000">
                <a:solidFill>
                  <a:srgbClr val="FFFFFF"/>
                </a:solidFill>
                <a:latin typeface="Open Sauce Light"/>
              </a:rPr>
              <a:t> to deepfake models.</a:t>
            </a:r>
          </a:p>
        </p:txBody>
      </p:sp>
      <p:sp>
        <p:nvSpPr>
          <p:cNvPr id="3" name="Freeform 3"/>
          <p:cNvSpPr/>
          <p:nvPr/>
        </p:nvSpPr>
        <p:spPr>
          <a:xfrm rot="-10340284">
            <a:off x="6204467" y="6342224"/>
            <a:ext cx="11659268" cy="10327708"/>
          </a:xfrm>
          <a:custGeom>
            <a:avLst/>
            <a:gdLst/>
            <a:ahLst/>
            <a:cxnLst/>
            <a:rect l="l" t="t" r="r" b="b"/>
            <a:pathLst>
              <a:path w="11659268" h="10327708">
                <a:moveTo>
                  <a:pt x="0" y="0"/>
                </a:moveTo>
                <a:lnTo>
                  <a:pt x="11659267" y="0"/>
                </a:lnTo>
                <a:lnTo>
                  <a:pt x="11659267" y="10327708"/>
                </a:lnTo>
                <a:lnTo>
                  <a:pt x="0" y="1032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9517613" y="6555375"/>
            <a:ext cx="8137295" cy="3075634"/>
          </a:xfrm>
          <a:custGeom>
            <a:avLst/>
            <a:gdLst/>
            <a:ahLst/>
            <a:cxnLst/>
            <a:rect l="l" t="t" r="r" b="b"/>
            <a:pathLst>
              <a:path w="8137295" h="3075634">
                <a:moveTo>
                  <a:pt x="0" y="0"/>
                </a:moveTo>
                <a:lnTo>
                  <a:pt x="8137295" y="0"/>
                </a:lnTo>
                <a:lnTo>
                  <a:pt x="8137295" y="3075635"/>
                </a:lnTo>
                <a:lnTo>
                  <a:pt x="0" y="3075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</a:blip>
            <a:stretch>
              <a:fillRect b="-195406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200753" y="383839"/>
            <a:ext cx="17886494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Deepfakes 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uce Light"/>
              </a:rPr>
              <a:t>New Threat to Reality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FA5D6-4941-6E66-664E-FD3264FB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45688"/>
            <a:ext cx="14619468" cy="380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>
                <a:solidFill>
                  <a:srgbClr val="FFFFFF"/>
                </a:solidFill>
                <a:latin typeface="Open Sauce Bold"/>
              </a:rPr>
              <a:t>Three Machine Learning Models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Analyzes mouth movements for inconsistencies.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Analyzes eye movements for inconsistencies.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Analyzes audio components for unusual speech features.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FFFFFF"/>
                </a:solidFill>
                <a:latin typeface="Open Sauce Light"/>
              </a:rPr>
              <a:t>Combines visual and audio analysis for a more comprehensive assessment.</a:t>
            </a:r>
          </a:p>
        </p:txBody>
      </p:sp>
      <p:sp>
        <p:nvSpPr>
          <p:cNvPr id="3" name="Freeform 3"/>
          <p:cNvSpPr/>
          <p:nvPr/>
        </p:nvSpPr>
        <p:spPr>
          <a:xfrm rot="2700000">
            <a:off x="-5091475" y="2369139"/>
            <a:ext cx="10584456" cy="9375646"/>
          </a:xfrm>
          <a:custGeom>
            <a:avLst/>
            <a:gdLst/>
            <a:ahLst/>
            <a:cxnLst/>
            <a:rect l="l" t="t" r="r" b="b"/>
            <a:pathLst>
              <a:path w="10584456" h="9375646">
                <a:moveTo>
                  <a:pt x="0" y="0"/>
                </a:moveTo>
                <a:lnTo>
                  <a:pt x="10584456" y="0"/>
                </a:lnTo>
                <a:lnTo>
                  <a:pt x="10584456" y="9375646"/>
                </a:lnTo>
                <a:lnTo>
                  <a:pt x="0" y="9375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>
            <a:off x="579991" y="6876152"/>
            <a:ext cx="4432619" cy="3111556"/>
          </a:xfrm>
          <a:custGeom>
            <a:avLst/>
            <a:gdLst/>
            <a:ahLst/>
            <a:cxnLst/>
            <a:rect l="l" t="t" r="r" b="b"/>
            <a:pathLst>
              <a:path w="4432619" h="3111556">
                <a:moveTo>
                  <a:pt x="0" y="0"/>
                </a:moveTo>
                <a:lnTo>
                  <a:pt x="4432619" y="0"/>
                </a:lnTo>
                <a:lnTo>
                  <a:pt x="4432619" y="3111556"/>
                </a:lnTo>
                <a:lnTo>
                  <a:pt x="0" y="3111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</a:blip>
            <a:stretch>
              <a:fillRect t="-2505" b="-15747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Freeform 5"/>
          <p:cNvSpPr/>
          <p:nvPr/>
        </p:nvSpPr>
        <p:spPr>
          <a:xfrm>
            <a:off x="6915587" y="6876152"/>
            <a:ext cx="4456826" cy="3111556"/>
          </a:xfrm>
          <a:custGeom>
            <a:avLst/>
            <a:gdLst/>
            <a:ahLst/>
            <a:cxnLst/>
            <a:rect l="l" t="t" r="r" b="b"/>
            <a:pathLst>
              <a:path w="4456826" h="3111556">
                <a:moveTo>
                  <a:pt x="0" y="0"/>
                </a:moveTo>
                <a:lnTo>
                  <a:pt x="4456826" y="0"/>
                </a:lnTo>
                <a:lnTo>
                  <a:pt x="4456826" y="3111556"/>
                </a:lnTo>
                <a:lnTo>
                  <a:pt x="0" y="3111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r="-34281"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Freeform 6"/>
          <p:cNvSpPr/>
          <p:nvPr/>
        </p:nvSpPr>
        <p:spPr>
          <a:xfrm>
            <a:off x="12166918" y="7423188"/>
            <a:ext cx="5507853" cy="2017483"/>
          </a:xfrm>
          <a:custGeom>
            <a:avLst/>
            <a:gdLst/>
            <a:ahLst/>
            <a:cxnLst/>
            <a:rect l="l" t="t" r="r" b="b"/>
            <a:pathLst>
              <a:path w="5507853" h="2017483">
                <a:moveTo>
                  <a:pt x="0" y="0"/>
                </a:moveTo>
                <a:lnTo>
                  <a:pt x="5507853" y="0"/>
                </a:lnTo>
                <a:lnTo>
                  <a:pt x="5507853" y="2017484"/>
                </a:lnTo>
                <a:lnTo>
                  <a:pt x="0" y="2017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5000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TextBox 7"/>
          <p:cNvSpPr txBox="1"/>
          <p:nvPr/>
        </p:nvSpPr>
        <p:spPr>
          <a:xfrm>
            <a:off x="200753" y="219551"/>
            <a:ext cx="17886494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Combating Deepfakes 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uce Light"/>
              </a:rPr>
              <a:t>with Multimodal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06B81D-778D-BE45-408F-737F22272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47473" y="991034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59164">
            <a:off x="10991206" y="2405252"/>
            <a:ext cx="11453623" cy="10145549"/>
          </a:xfrm>
          <a:custGeom>
            <a:avLst/>
            <a:gdLst/>
            <a:ahLst/>
            <a:cxnLst/>
            <a:rect l="l" t="t" r="r" b="b"/>
            <a:pathLst>
              <a:path w="11453623" h="10145549">
                <a:moveTo>
                  <a:pt x="0" y="0"/>
                </a:moveTo>
                <a:lnTo>
                  <a:pt x="11453624" y="0"/>
                </a:lnTo>
                <a:lnTo>
                  <a:pt x="11453624" y="10145549"/>
                </a:lnTo>
                <a:lnTo>
                  <a:pt x="0" y="10145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958303" y="2476500"/>
            <a:ext cx="16300997" cy="756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Data Collection &amp; Preparation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Setting up a massive dataset</a:t>
            </a:r>
          </a:p>
          <a:p>
            <a:pPr algn="l">
              <a:lnSpc>
                <a:spcPts val="3240"/>
              </a:lnSpc>
            </a:pPr>
            <a:endParaRPr lang="en-US" sz="3000" dirty="0">
              <a:solidFill>
                <a:srgbClr val="FFFFFF"/>
              </a:solidFill>
              <a:latin typeface="Open Sauce Light"/>
            </a:endParaRPr>
          </a:p>
          <a:p>
            <a:pPr algn="l">
              <a:lnSpc>
                <a:spcPts val="3456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Preprocessing</a:t>
            </a:r>
          </a:p>
          <a:p>
            <a:pPr algn="l">
              <a:lnSpc>
                <a:spcPts val="3456"/>
              </a:lnSpc>
            </a:pPr>
            <a:endParaRPr lang="en-US" sz="3200" dirty="0">
              <a:solidFill>
                <a:srgbClr val="FFFFFF"/>
              </a:solidFill>
              <a:latin typeface="Open Sauce Bold"/>
            </a:endParaRPr>
          </a:p>
          <a:p>
            <a:pPr algn="just">
              <a:lnSpc>
                <a:spcPts val="3456"/>
              </a:lnSpc>
            </a:pPr>
            <a:r>
              <a:rPr lang="en-US" sz="3200" dirty="0">
                <a:solidFill>
                  <a:srgbClr val="FFFFFF"/>
                </a:solidFill>
                <a:latin typeface="Open Sauce"/>
              </a:rPr>
              <a:t>Video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Face detection to locate faces in videos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Further focus on the eyes and the mouth</a:t>
            </a:r>
          </a:p>
          <a:p>
            <a:pPr algn="l">
              <a:lnSpc>
                <a:spcPts val="3240"/>
              </a:lnSpc>
            </a:pPr>
            <a:endParaRPr lang="en-US" sz="3000" dirty="0">
              <a:solidFill>
                <a:srgbClr val="FFFFFF"/>
              </a:solidFill>
              <a:latin typeface="Open Sauce Light"/>
            </a:endParaRPr>
          </a:p>
          <a:p>
            <a:pPr algn="l">
              <a:lnSpc>
                <a:spcPts val="3240"/>
              </a:lnSpc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Audio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Detect human speech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Discrete Fourier transform</a:t>
            </a:r>
            <a:endParaRPr lang="en-US" sz="3000" dirty="0">
              <a:solidFill>
                <a:srgbClr val="FFFFFF"/>
              </a:solidFill>
              <a:latin typeface="Open Sauce Light"/>
              <a:hlinkClick r:id="rId4" tooltip="https://en.wikipedia.org/wiki/Discrete_Fourier_transform"/>
            </a:endParaRP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Feature extraction</a:t>
            </a:r>
          </a:p>
          <a:p>
            <a:pPr algn="l">
              <a:lnSpc>
                <a:spcPts val="3240"/>
              </a:lnSpc>
            </a:pPr>
            <a:endParaRPr lang="en-US" sz="3000" dirty="0">
              <a:solidFill>
                <a:srgbClr val="FFFFFF"/>
              </a:solidFill>
              <a:latin typeface="Open Sauce Light"/>
            </a:endParaRPr>
          </a:p>
          <a:p>
            <a:pPr algn="l">
              <a:lnSpc>
                <a:spcPts val="3456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Training 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Models will be trained on the prepared dataset</a:t>
            </a:r>
          </a:p>
          <a:p>
            <a:pPr marL="647700" lvl="1" indent="-323850" algn="l">
              <a:lnSpc>
                <a:spcPts val="32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Light"/>
              </a:rPr>
              <a:t>Through an iterative process, the models will be refined to achieve optimal accuracy.</a:t>
            </a:r>
          </a:p>
          <a:p>
            <a:pPr algn="l">
              <a:lnSpc>
                <a:spcPts val="3262"/>
              </a:lnSpc>
            </a:pPr>
            <a:endParaRPr lang="en-US" sz="3000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0753" y="-9525"/>
            <a:ext cx="17886494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3131"/>
                </a:solidFill>
                <a:latin typeface="Open Sauce Light"/>
              </a:rPr>
              <a:t>Deepfake Detector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Open Sauce Light"/>
              </a:rPr>
              <a:t>The Process</a:t>
            </a:r>
          </a:p>
        </p:txBody>
      </p:sp>
      <p:sp>
        <p:nvSpPr>
          <p:cNvPr id="5" name="Freeform 5"/>
          <p:cNvSpPr/>
          <p:nvPr/>
        </p:nvSpPr>
        <p:spPr>
          <a:xfrm rot="-3359164">
            <a:off x="-5201247" y="-6903135"/>
            <a:ext cx="11453623" cy="10145549"/>
          </a:xfrm>
          <a:custGeom>
            <a:avLst/>
            <a:gdLst/>
            <a:ahLst/>
            <a:cxnLst/>
            <a:rect l="l" t="t" r="r" b="b"/>
            <a:pathLst>
              <a:path w="11453623" h="10145549">
                <a:moveTo>
                  <a:pt x="0" y="0"/>
                </a:moveTo>
                <a:lnTo>
                  <a:pt x="11453623" y="0"/>
                </a:lnTo>
                <a:lnTo>
                  <a:pt x="11453623" y="10145549"/>
                </a:lnTo>
                <a:lnTo>
                  <a:pt x="0" y="10145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30A20-35B7-336F-8131-4C1CC964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8946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0753" y="-9525"/>
            <a:ext cx="17886494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Deepfake Detector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pen Sauce Light"/>
              </a:rPr>
              <a:t>The Tools</a:t>
            </a:r>
          </a:p>
        </p:txBody>
      </p:sp>
      <p:sp>
        <p:nvSpPr>
          <p:cNvPr id="3" name="Freeform 3"/>
          <p:cNvSpPr/>
          <p:nvPr/>
        </p:nvSpPr>
        <p:spPr>
          <a:xfrm rot="-1914739">
            <a:off x="9212594" y="-862353"/>
            <a:ext cx="12898520" cy="17314366"/>
          </a:xfrm>
          <a:custGeom>
            <a:avLst/>
            <a:gdLst/>
            <a:ahLst/>
            <a:cxnLst/>
            <a:rect l="l" t="t" r="r" b="b"/>
            <a:pathLst>
              <a:path w="12898520" h="17314366">
                <a:moveTo>
                  <a:pt x="0" y="0"/>
                </a:moveTo>
                <a:lnTo>
                  <a:pt x="12898521" y="0"/>
                </a:lnTo>
                <a:lnTo>
                  <a:pt x="12898521" y="17314366"/>
                </a:lnTo>
                <a:lnTo>
                  <a:pt x="0" y="17314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Freeform 4"/>
          <p:cNvSpPr/>
          <p:nvPr/>
        </p:nvSpPr>
        <p:spPr>
          <a:xfrm rot="-3531633">
            <a:off x="-7893634" y="-10006538"/>
            <a:ext cx="12898520" cy="17314366"/>
          </a:xfrm>
          <a:custGeom>
            <a:avLst/>
            <a:gdLst/>
            <a:ahLst/>
            <a:cxnLst/>
            <a:rect l="l" t="t" r="r" b="b"/>
            <a:pathLst>
              <a:path w="12898520" h="17314366">
                <a:moveTo>
                  <a:pt x="0" y="0"/>
                </a:moveTo>
                <a:lnTo>
                  <a:pt x="12898521" y="0"/>
                </a:lnTo>
                <a:lnTo>
                  <a:pt x="12898521" y="17314367"/>
                </a:lnTo>
                <a:lnTo>
                  <a:pt x="0" y="17314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5" name="TextBox 5"/>
          <p:cNvSpPr txBox="1"/>
          <p:nvPr/>
        </p:nvSpPr>
        <p:spPr>
          <a:xfrm>
            <a:off x="273001" y="2208530"/>
            <a:ext cx="14971644" cy="816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Video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Bold"/>
              </a:rPr>
              <a:t>Pillow: </a:t>
            </a:r>
            <a:r>
              <a:rPr lang="en-US" sz="3000" dirty="0">
                <a:solidFill>
                  <a:srgbClr val="FFFFFF"/>
                </a:solidFill>
                <a:latin typeface="Open Sauce"/>
              </a:rPr>
              <a:t>opening, manipulating images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Bold"/>
              </a:rPr>
              <a:t>Pandas and </a:t>
            </a:r>
            <a:r>
              <a:rPr lang="en-US" sz="3000" dirty="0" err="1">
                <a:solidFill>
                  <a:srgbClr val="FFFFFF"/>
                </a:solidFill>
                <a:latin typeface="Open Sauce Bold"/>
              </a:rPr>
              <a:t>Numpy</a:t>
            </a:r>
            <a:r>
              <a:rPr lang="en-US" sz="3000" dirty="0">
                <a:solidFill>
                  <a:srgbClr val="FFFFFF"/>
                </a:solidFill>
                <a:latin typeface="Open Sauce Bold"/>
              </a:rPr>
              <a:t>: </a:t>
            </a:r>
            <a:r>
              <a:rPr lang="en-US" sz="3000" dirty="0">
                <a:solidFill>
                  <a:srgbClr val="FFFFFF"/>
                </a:solidFill>
                <a:latin typeface="Open Sauce"/>
              </a:rPr>
              <a:t> Data structures, matrices, </a:t>
            </a:r>
          </a:p>
          <a:p>
            <a:pPr algn="l">
              <a:lnSpc>
                <a:spcPts val="4500"/>
              </a:lnSpc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      math functions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 Bold"/>
              </a:rPr>
              <a:t>OpenCV: </a:t>
            </a:r>
            <a:r>
              <a:rPr lang="en-US" sz="3000" dirty="0">
                <a:solidFill>
                  <a:srgbClr val="FFFFFF"/>
                </a:solidFill>
                <a:latin typeface="Open Sauce"/>
              </a:rPr>
              <a:t>Computer vision functions</a:t>
            </a:r>
          </a:p>
          <a:p>
            <a:pPr algn="l">
              <a:lnSpc>
                <a:spcPts val="4800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Audio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Open Sauce Bold"/>
              </a:rPr>
              <a:t>Librosa</a:t>
            </a:r>
            <a:r>
              <a:rPr lang="en-US" sz="3000" dirty="0">
                <a:solidFill>
                  <a:srgbClr val="FFFFFF"/>
                </a:solidFill>
                <a:latin typeface="Open Sauce Bold"/>
              </a:rPr>
              <a:t>: </a:t>
            </a:r>
            <a:r>
              <a:rPr lang="en-US" sz="3000" dirty="0">
                <a:solidFill>
                  <a:srgbClr val="FFFFFF"/>
                </a:solidFill>
                <a:latin typeface="Open Sauce"/>
              </a:rPr>
              <a:t>MFCC feature extraction.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Open Sauce Bold"/>
              </a:rPr>
              <a:t>Soundfile</a:t>
            </a:r>
            <a:r>
              <a:rPr lang="en-US" sz="3000" dirty="0">
                <a:solidFill>
                  <a:srgbClr val="FFFFFF"/>
                </a:solidFill>
                <a:latin typeface="Open Sauce Bold"/>
              </a:rPr>
              <a:t>: </a:t>
            </a:r>
            <a:r>
              <a:rPr lang="en-US" sz="3000" dirty="0">
                <a:solidFill>
                  <a:srgbClr val="FFFFFF"/>
                </a:solidFill>
                <a:latin typeface="Open Sauce"/>
              </a:rPr>
              <a:t>Stereo to mono.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Open Sauce Bold"/>
              </a:rPr>
              <a:t>Numpy</a:t>
            </a:r>
            <a:r>
              <a:rPr lang="en-US" sz="3000" dirty="0">
                <a:solidFill>
                  <a:srgbClr val="FFFFFF"/>
                </a:solidFill>
                <a:latin typeface="Open Sauce Bold"/>
              </a:rPr>
              <a:t>: </a:t>
            </a:r>
            <a:r>
              <a:rPr lang="en-US" sz="3000" dirty="0">
                <a:solidFill>
                  <a:srgbClr val="FFFFFF"/>
                </a:solidFill>
                <a:latin typeface="Open Sauce"/>
              </a:rPr>
              <a:t>Matrix and vector transformation.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Open Sauce Bold"/>
              </a:rPr>
              <a:t>Scipy</a:t>
            </a:r>
            <a:r>
              <a:rPr lang="en-US" sz="3000" dirty="0">
                <a:solidFill>
                  <a:srgbClr val="FFFFFF"/>
                </a:solidFill>
                <a:latin typeface="Open Sauce Bold"/>
              </a:rPr>
              <a:t>: </a:t>
            </a:r>
            <a:r>
              <a:rPr lang="en-US" sz="3000" dirty="0">
                <a:solidFill>
                  <a:srgbClr val="FFFFFF"/>
                </a:solidFill>
                <a:latin typeface="Open Sauce"/>
              </a:rPr>
              <a:t>Fast Fourier Transform.</a:t>
            </a:r>
          </a:p>
          <a:p>
            <a:pPr algn="l">
              <a:lnSpc>
                <a:spcPts val="4800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Model training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Open Sauce Bold"/>
              </a:rPr>
              <a:t>Keras</a:t>
            </a:r>
            <a:r>
              <a:rPr lang="en-US" sz="3000" dirty="0">
                <a:solidFill>
                  <a:srgbClr val="FFFFFF"/>
                </a:solidFill>
                <a:latin typeface="Open Sauce Bold"/>
              </a:rPr>
              <a:t>: </a:t>
            </a:r>
            <a:r>
              <a:rPr lang="en-US" sz="3000" dirty="0">
                <a:solidFill>
                  <a:srgbClr val="FFFFFF"/>
                </a:solidFill>
                <a:latin typeface="Open Sauce"/>
              </a:rPr>
              <a:t>Customizing machine learning models.</a:t>
            </a: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FFFFFF"/>
              </a:solidFill>
              <a:latin typeface="Open Sauce"/>
            </a:endParaRPr>
          </a:p>
          <a:p>
            <a:pPr algn="l">
              <a:lnSpc>
                <a:spcPts val="4800"/>
              </a:lnSpc>
            </a:pPr>
            <a:endParaRPr lang="en-US" sz="30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306282" y="1464761"/>
            <a:ext cx="5409101" cy="8594636"/>
          </a:xfrm>
          <a:custGeom>
            <a:avLst/>
            <a:gdLst/>
            <a:ahLst/>
            <a:cxnLst/>
            <a:rect l="l" t="t" r="r" b="b"/>
            <a:pathLst>
              <a:path w="5409101" h="8594636">
                <a:moveTo>
                  <a:pt x="0" y="0"/>
                </a:moveTo>
                <a:lnTo>
                  <a:pt x="5409101" y="0"/>
                </a:lnTo>
                <a:lnTo>
                  <a:pt x="5409101" y="8594636"/>
                </a:lnTo>
                <a:lnTo>
                  <a:pt x="0" y="8594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5000"/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B815-4118-6275-9804-31556567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4400" y="98976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927966">
            <a:off x="10673648" y="2767615"/>
            <a:ext cx="10971146" cy="5724943"/>
          </a:xfrm>
          <a:custGeom>
            <a:avLst/>
            <a:gdLst/>
            <a:ahLst/>
            <a:cxnLst/>
            <a:rect l="l" t="t" r="r" b="b"/>
            <a:pathLst>
              <a:path w="10971146" h="5724943">
                <a:moveTo>
                  <a:pt x="0" y="0"/>
                </a:moveTo>
                <a:lnTo>
                  <a:pt x="10971145" y="0"/>
                </a:lnTo>
                <a:lnTo>
                  <a:pt x="10971145" y="5724943"/>
                </a:lnTo>
                <a:lnTo>
                  <a:pt x="0" y="5724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1028700" y="2211901"/>
            <a:ext cx="14058958" cy="5767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Data Storage</a:t>
            </a:r>
          </a:p>
          <a:p>
            <a:pPr algn="l">
              <a:lnSpc>
                <a:spcPts val="4500"/>
              </a:lnSpc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Hundreds of GBs needed for video/audio data. </a:t>
            </a: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FFFFFF"/>
              </a:solidFill>
              <a:latin typeface="Open Sauce"/>
            </a:endParaRPr>
          </a:p>
          <a:p>
            <a:pPr algn="l">
              <a:lnSpc>
                <a:spcPts val="4800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Limited Computation Capabilities</a:t>
            </a:r>
          </a:p>
          <a:p>
            <a:pPr algn="l">
              <a:lnSpc>
                <a:spcPts val="4500"/>
              </a:lnSpc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Large datasets and training on home computers.</a:t>
            </a:r>
          </a:p>
          <a:p>
            <a:pPr algn="l">
              <a:lnSpc>
                <a:spcPts val="4500"/>
              </a:lnSpc>
            </a:pPr>
            <a:endParaRPr lang="en-US" sz="3000" dirty="0">
              <a:solidFill>
                <a:srgbClr val="FFFFFF"/>
              </a:solidFill>
              <a:latin typeface="Open Sauce"/>
            </a:endParaRPr>
          </a:p>
          <a:p>
            <a:pPr algn="l">
              <a:lnSpc>
                <a:spcPts val="4500"/>
              </a:lnSpc>
            </a:pPr>
            <a:r>
              <a:rPr lang="en-US" sz="3000" dirty="0">
                <a:solidFill>
                  <a:srgbClr val="FFFFFF"/>
                </a:solidFill>
                <a:latin typeface="Open Sauce Bold"/>
              </a:rPr>
              <a:t>Data Bias</a:t>
            </a:r>
          </a:p>
          <a:p>
            <a:pPr algn="l">
              <a:lnSpc>
                <a:spcPts val="4500"/>
              </a:lnSpc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Models can inherit biases from training data. </a:t>
            </a:r>
            <a:r>
              <a:rPr lang="en-US" sz="3000" dirty="0" err="1">
                <a:solidFill>
                  <a:srgbClr val="FFFFFF"/>
                </a:solidFill>
                <a:latin typeface="Open Sauce"/>
              </a:rPr>
              <a:t>FaceForensics</a:t>
            </a:r>
            <a:r>
              <a:rPr lang="en-US" sz="3000" dirty="0">
                <a:solidFill>
                  <a:srgbClr val="FFFFFF"/>
                </a:solidFill>
                <a:latin typeface="Open Sauce"/>
              </a:rPr>
              <a:t>++, Celeb-DF, DFDC for videos. </a:t>
            </a:r>
            <a:r>
              <a:rPr lang="en-US" sz="3000" dirty="0" err="1">
                <a:solidFill>
                  <a:srgbClr val="FFFFFF"/>
                </a:solidFill>
                <a:latin typeface="Open Sauce"/>
              </a:rPr>
              <a:t>WaveFake</a:t>
            </a:r>
            <a:r>
              <a:rPr lang="en-US" sz="3000" dirty="0">
                <a:solidFill>
                  <a:srgbClr val="FFFFFF"/>
                </a:solidFill>
                <a:latin typeface="Open Sauce"/>
              </a:rPr>
              <a:t>, In-The-Wild, Deep-Voice for audio.</a:t>
            </a:r>
          </a:p>
          <a:p>
            <a:pPr algn="l">
              <a:lnSpc>
                <a:spcPts val="4530"/>
              </a:lnSpc>
            </a:pPr>
            <a:endParaRPr lang="en-US" sz="30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0753" y="409575"/>
            <a:ext cx="178864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Constraints </a:t>
            </a:r>
            <a:r>
              <a:rPr lang="en-US" sz="8000">
                <a:solidFill>
                  <a:srgbClr val="FFFFFF"/>
                </a:solidFill>
                <a:latin typeface="Open Sauce Light"/>
              </a:rPr>
              <a:t>&amp; Challenges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3B081-C155-CD32-1FC7-8B55E2DB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21418" y="98774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7697"/>
            <a:ext cx="14058958" cy="411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Accuracy and Overtraining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Analyze results &amp; fix accordingly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Minimum 80% accuracy</a:t>
            </a:r>
          </a:p>
          <a:p>
            <a:pPr algn="l">
              <a:lnSpc>
                <a:spcPts val="4800"/>
              </a:lnSpc>
            </a:pPr>
            <a:endParaRPr lang="en-US" sz="3000" dirty="0">
              <a:solidFill>
                <a:srgbClr val="FFFFFF"/>
              </a:solidFill>
              <a:latin typeface="Open Sauce"/>
            </a:endParaRPr>
          </a:p>
          <a:p>
            <a:pPr algn="l">
              <a:lnSpc>
                <a:spcPts val="4800"/>
              </a:lnSpc>
            </a:pPr>
            <a:r>
              <a:rPr lang="en-US" sz="3200" dirty="0">
                <a:solidFill>
                  <a:srgbClr val="FFFFFF"/>
                </a:solidFill>
                <a:latin typeface="Open Sauce Bold"/>
              </a:rPr>
              <a:t>Ease of use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Simple user interface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uce"/>
              </a:rPr>
              <a:t>Well written code (both training and implementation)</a:t>
            </a:r>
          </a:p>
        </p:txBody>
      </p:sp>
      <p:sp>
        <p:nvSpPr>
          <p:cNvPr id="3" name="Freeform 3"/>
          <p:cNvSpPr/>
          <p:nvPr/>
        </p:nvSpPr>
        <p:spPr>
          <a:xfrm rot="-7041458">
            <a:off x="12100398" y="1405774"/>
            <a:ext cx="11413188" cy="5602838"/>
          </a:xfrm>
          <a:custGeom>
            <a:avLst/>
            <a:gdLst/>
            <a:ahLst/>
            <a:cxnLst/>
            <a:rect l="l" t="t" r="r" b="b"/>
            <a:pathLst>
              <a:path w="11413188" h="5602838">
                <a:moveTo>
                  <a:pt x="0" y="0"/>
                </a:moveTo>
                <a:lnTo>
                  <a:pt x="11413188" y="0"/>
                </a:lnTo>
                <a:lnTo>
                  <a:pt x="11413188" y="5602837"/>
                </a:lnTo>
                <a:lnTo>
                  <a:pt x="0" y="560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4" name="TextBox 4"/>
          <p:cNvSpPr txBox="1"/>
          <p:nvPr/>
        </p:nvSpPr>
        <p:spPr>
          <a:xfrm>
            <a:off x="200753" y="409575"/>
            <a:ext cx="1788649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3131"/>
                </a:solidFill>
                <a:latin typeface="Open Sauce Light"/>
              </a:rPr>
              <a:t>Results </a:t>
            </a:r>
            <a:r>
              <a:rPr lang="en-US" sz="8000">
                <a:solidFill>
                  <a:srgbClr val="FFFFFF"/>
                </a:solidFill>
                <a:latin typeface="Open Sauce Light"/>
              </a:rPr>
              <a:t>&amp; Expectations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3997A-ADA8-4082-CC5A-20DF0416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26691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557</Words>
  <Application>Microsoft Office PowerPoint</Application>
  <PresentationFormat>Custom</PresentationFormat>
  <Paragraphs>133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Canva Sans</vt:lpstr>
      <vt:lpstr>Aptos</vt:lpstr>
      <vt:lpstr>Open Sauce</vt:lpstr>
      <vt:lpstr>Canva Sans Bold</vt:lpstr>
      <vt:lpstr>Open Sauce Bold</vt:lpstr>
      <vt:lpstr>Open Sauce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maxim lebed</dc:creator>
  <cp:lastModifiedBy>מקסים לבדינסקי</cp:lastModifiedBy>
  <cp:revision>3</cp:revision>
  <dcterms:created xsi:type="dcterms:W3CDTF">2006-08-16T00:00:00Z</dcterms:created>
  <dcterms:modified xsi:type="dcterms:W3CDTF">2024-05-25T13:54:22Z</dcterms:modified>
  <dc:identifier>DAGEvBcDyNo</dc:identifier>
</cp:coreProperties>
</file>